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78" r:id="rId4"/>
    <p:sldId id="288" r:id="rId5"/>
    <p:sldId id="289" r:id="rId6"/>
    <p:sldId id="290" r:id="rId7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97192" autoAdjust="0"/>
  </p:normalViewPr>
  <p:slideViewPr>
    <p:cSldViewPr snapToGrid="0">
      <p:cViewPr>
        <p:scale>
          <a:sx n="70" d="100"/>
          <a:sy n="70" d="100"/>
        </p:scale>
        <p:origin x="-312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3115E6-F18A-4199-B705-559D0882DE20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8BFA51-94AF-4361-9AE5-B37F2786E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2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77C9-87B8-4136-8B26-F804715CDCFD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0666-F107-4403-80A5-AAE09EC1E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3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AE30-E36E-4F4F-9876-A48E94FD3DE9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4D25A-50AA-4185-A273-ADBE2F616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9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AF34-1A89-40B6-9A0A-6788E4CAFD9E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ED29-B427-49B2-BA1E-F5494540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AB27-94C3-436B-ABDD-18DF5EB424C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7DBE-7B24-4C16-BBCB-9DFD7F781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A19B-FA4B-4ADC-85E6-F749D4AB28DF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5B71-96E9-4608-98AC-F6B1A4285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1D33-01A5-4815-9ED9-FDC0AB349CBB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6983-4B61-4CA8-A9C0-3CFEEADA5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E23C-82FF-4DED-9D4D-987C6F135E77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CA1A-31D3-4909-9DD3-96EFB5EA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9410-340E-4D3A-BFEC-E2146847CAF8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D511-7995-474B-A503-44ACE2E20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59B2-CBD2-48B9-8D7A-C28779FBE91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3170-AE12-4404-88F6-BA02032C2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648A-0910-4139-B731-52C44CDAB29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E526-64E8-4D7E-9E81-9B15D254C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1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D1CC-D962-47C4-A0AF-7F0EE368954E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3C4B-B414-45FB-9687-7B0166436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2C90D-DEB5-4FA0-A038-1D3A411B37F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32E0A-E366-4BC5-AB73-C28F486CC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2144713" y="3843338"/>
            <a:ext cx="7189787" cy="676275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2347913" y="3086100"/>
            <a:ext cx="7191375" cy="674688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46613" y="3163509"/>
            <a:ext cx="80128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PT Astra Serif" panose="020A0603040505020204" pitchFamily="18" charset="-52"/>
                <a:cs typeface="+mn-cs"/>
              </a:rPr>
              <a:t>ИНВЕСТИЦИОННЫЕ ПРЕДЛОЖЕНИЯ</a:t>
            </a:r>
          </a:p>
        </p:txBody>
      </p:sp>
      <p:pic>
        <p:nvPicPr>
          <p:cNvPr id="7" name="Picture 8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247650"/>
            <a:ext cx="1760537" cy="1571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5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00688" y="3967727"/>
            <a:ext cx="6485823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cs typeface="+mn-cs"/>
              </a:rPr>
              <a:t>Развитие НТО  на территориях  общественного пользования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2540000" y="2333625"/>
            <a:ext cx="7189788" cy="676275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79933" y="2455063"/>
            <a:ext cx="411961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cs typeface="+mn-cs"/>
              </a:rPr>
              <a:t>город КУРГАН</a:t>
            </a:r>
          </a:p>
        </p:txBody>
      </p:sp>
      <p:pic>
        <p:nvPicPr>
          <p:cNvPr id="205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9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ltanavuchus\Desktop\Моя\Карта пользователей с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02102"/>
            <a:ext cx="11889478" cy="62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суммирования 4"/>
          <p:cNvSpPr/>
          <p:nvPr/>
        </p:nvSpPr>
        <p:spPr>
          <a:xfrm>
            <a:off x="7192427" y="4009458"/>
            <a:ext cx="86625" cy="83722"/>
          </a:xfrm>
          <a:prstGeom prst="flowChartSummingJunct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5958105" y="795532"/>
            <a:ext cx="86625" cy="83722"/>
          </a:xfrm>
          <a:prstGeom prst="flowChartSummingJunct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суммирования 9"/>
          <p:cNvSpPr/>
          <p:nvPr/>
        </p:nvSpPr>
        <p:spPr>
          <a:xfrm>
            <a:off x="7149115" y="4017063"/>
            <a:ext cx="86625" cy="83722"/>
          </a:xfrm>
          <a:prstGeom prst="flowChartSummingJunct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суммирования 12"/>
          <p:cNvSpPr/>
          <p:nvPr/>
        </p:nvSpPr>
        <p:spPr>
          <a:xfrm>
            <a:off x="6147999" y="4147691"/>
            <a:ext cx="86625" cy="83722"/>
          </a:xfrm>
          <a:prstGeom prst="flowChartSummingJunct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суммирования 14"/>
          <p:cNvSpPr/>
          <p:nvPr/>
        </p:nvSpPr>
        <p:spPr>
          <a:xfrm>
            <a:off x="11925301" y="5555457"/>
            <a:ext cx="85672" cy="91086"/>
          </a:xfrm>
          <a:prstGeom prst="flowChartSummingJunct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69875" y="573088"/>
            <a:ext cx="7562850" cy="54476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</a:t>
            </a:r>
            <a:r>
              <a:rPr lang="ru-RU" sz="1200" dirty="0" smtClean="0">
                <a:latin typeface="PT Astra Serif" pitchFamily="18" charset="-52"/>
              </a:rPr>
              <a:t>Гоголя, </a:t>
            </a:r>
            <a:r>
              <a:rPr lang="ru-RU" sz="1200" dirty="0" smtClean="0">
                <a:latin typeface="PT Astra Serif" pitchFamily="18" charset="-52"/>
              </a:rPr>
              <a:t>в районе здания </a:t>
            </a:r>
            <a:r>
              <a:rPr lang="ru-RU" sz="1200" dirty="0" smtClean="0">
                <a:latin typeface="PT Astra Serif" pitchFamily="18" charset="-52"/>
              </a:rPr>
              <a:t>КВЦ (в составе остановочного комплекса «Гостиница Москва»)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</a:t>
            </a:r>
            <a:r>
              <a:rPr lang="ru-RU" sz="1200" dirty="0" smtClean="0">
                <a:latin typeface="PT Astra Serif" pitchFamily="18" charset="-52"/>
              </a:rPr>
              <a:t>23 </a:t>
            </a:r>
            <a:r>
              <a:rPr lang="ru-RU" sz="1200" dirty="0" smtClean="0">
                <a:latin typeface="PT Astra Serif" pitchFamily="18" charset="-52"/>
              </a:rPr>
              <a:t>кв. м, продовольственные </a:t>
            </a:r>
            <a:r>
              <a:rPr lang="ru-RU" sz="1200" dirty="0" smtClean="0">
                <a:latin typeface="PT Astra Serif" pitchFamily="18" charset="-52"/>
              </a:rPr>
              <a:t>товары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204240,0 </a:t>
            </a:r>
            <a:r>
              <a:rPr lang="ru-RU" sz="1200" dirty="0" smtClean="0">
                <a:latin typeface="PT Astra Serif" pitchFamily="18" charset="-52"/>
              </a:rPr>
              <a:t>рублей</a:t>
            </a:r>
            <a:r>
              <a:rPr lang="ru-RU" sz="1200" dirty="0" smtClean="0">
                <a:latin typeface="PT Astra Serif" pitchFamily="18" charset="-52"/>
              </a:rPr>
              <a:t>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</a:t>
            </a:r>
            <a:r>
              <a:rPr lang="ru-RU" sz="1200" dirty="0" smtClean="0">
                <a:latin typeface="PT Astra Serif" pitchFamily="18" charset="-52"/>
              </a:rPr>
              <a:t>не требуется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высокая</a:t>
            </a:r>
          </a:p>
          <a:p>
            <a:pPr eaLnBrk="1" hangingPunct="1">
              <a:defRPr/>
            </a:pP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3 213 000,0 рублей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8 925,0 рублей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2 555 040,0 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42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204 240,0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24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1 836 000,0 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192 780,0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170 000,0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приобретение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оборудования: 170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000,0 рублей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657 960,0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рентабельность: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25,75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</p:txBody>
      </p:sp>
      <p:pic>
        <p:nvPicPr>
          <p:cNvPr id="1126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 smtClean="0">
                <a:latin typeface="PT Astra Serif" pitchFamily="18" charset="-52"/>
              </a:rPr>
              <a:t>170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ПО УЛ.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ГОГОЛЯ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4184" y="5094514"/>
            <a:ext cx="1970544" cy="9066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https://lh6.googleusercontent.com/dopgXnBkyDcLIa8onVSC7d9kNZn7fK8TO-_xtkQWNmwPDhzuWNwqFeQVT08cBFkVY0_9vVG_gBZpylcKKvCLbc0qeKad9I9EXWWLAwfEAWGVjLwaPkSeshk-NbIZpGM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38" y="4448010"/>
            <a:ext cx="3198636" cy="20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7" t="25566" r="5886" b="16652"/>
          <a:stretch/>
        </p:blipFill>
        <p:spPr bwMode="auto">
          <a:xfrm>
            <a:off x="7832725" y="1788391"/>
            <a:ext cx="3381906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347684" y="2871787"/>
            <a:ext cx="266700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69875" y="573088"/>
            <a:ext cx="7562850" cy="566308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</a:t>
            </a:r>
            <a:r>
              <a:rPr lang="ru-RU" sz="1200" dirty="0" smtClean="0">
                <a:latin typeface="PT Astra Serif" pitchFamily="18" charset="-52"/>
              </a:rPr>
              <a:t>Гоголя, </a:t>
            </a:r>
            <a:r>
              <a:rPr lang="ru-RU" sz="1200" dirty="0" smtClean="0">
                <a:latin typeface="PT Astra Serif" pitchFamily="18" charset="-52"/>
              </a:rPr>
              <a:t>в районе здания </a:t>
            </a:r>
            <a:r>
              <a:rPr lang="ru-RU" sz="1200" dirty="0" smtClean="0">
                <a:latin typeface="PT Astra Serif" pitchFamily="18" charset="-52"/>
              </a:rPr>
              <a:t>КВЦ (в составе остановочного комплекса «Гостиница Москва»)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</a:t>
            </a:r>
            <a:r>
              <a:rPr lang="ru-RU" sz="1200" dirty="0" smtClean="0">
                <a:latin typeface="PT Astra Serif" pitchFamily="18" charset="-52"/>
              </a:rPr>
              <a:t>8 </a:t>
            </a:r>
            <a:r>
              <a:rPr lang="ru-RU" sz="1200" dirty="0" smtClean="0">
                <a:latin typeface="PT Astra Serif" pitchFamily="18" charset="-52"/>
              </a:rPr>
              <a:t>кв. м, </a:t>
            </a:r>
            <a:r>
              <a:rPr lang="ru-RU" sz="1200" dirty="0" smtClean="0">
                <a:latin typeface="PT Astra Serif" pitchFamily="18" charset="-52"/>
              </a:rPr>
              <a:t>непродовольственные товары (сувениры)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40 320,0 </a:t>
            </a:r>
            <a:r>
              <a:rPr lang="ru-RU" sz="1200" dirty="0" smtClean="0">
                <a:latin typeface="PT Astra Serif" pitchFamily="18" charset="-52"/>
              </a:rPr>
              <a:t>рублей</a:t>
            </a:r>
            <a:r>
              <a:rPr lang="ru-RU" sz="1200" dirty="0" smtClean="0">
                <a:latin typeface="PT Astra Serif" pitchFamily="18" charset="-52"/>
              </a:rPr>
              <a:t>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</a:t>
            </a:r>
            <a:r>
              <a:rPr lang="ru-RU" sz="1200" dirty="0" smtClean="0">
                <a:latin typeface="PT Astra Serif" pitchFamily="18" charset="-52"/>
              </a:rPr>
              <a:t>не требуется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высокая</a:t>
            </a:r>
          </a:p>
          <a:p>
            <a:pPr eaLnBrk="1" hangingPunct="1">
              <a:defRPr/>
            </a:pP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1 423 800,0 рублей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3 955,0 рублей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1 338 720,0 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24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40 320,0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12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813 600,0 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85 428,0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50 000,0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приобретение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50 000,0 рублей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85 080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рентабельность: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6,36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</p:txBody>
      </p:sp>
      <p:pic>
        <p:nvPicPr>
          <p:cNvPr id="1126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 smtClean="0">
                <a:latin typeface="PT Astra Serif" pitchFamily="18" charset="-52"/>
              </a:rPr>
              <a:t>50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ПО УЛ.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ГОГОЛЯ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4184" y="5094514"/>
            <a:ext cx="1970544" cy="9066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https://lh6.googleusercontent.com/dopgXnBkyDcLIa8onVSC7d9kNZn7fK8TO-_xtkQWNmwPDhzuWNwqFeQVT08cBFkVY0_9vVG_gBZpylcKKvCLbc0qeKad9I9EXWWLAwfEAWGVjLwaPkSeshk-NbIZpGM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38" y="4448010"/>
            <a:ext cx="3198636" cy="20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7" t="25566" r="5886" b="16652"/>
          <a:stretch/>
        </p:blipFill>
        <p:spPr bwMode="auto">
          <a:xfrm>
            <a:off x="7832725" y="1788391"/>
            <a:ext cx="3381906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347684" y="2871787"/>
            <a:ext cx="266700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69875" y="573088"/>
            <a:ext cx="7562850" cy="563231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</a:t>
            </a:r>
            <a:r>
              <a:rPr lang="ru-RU" sz="1200" dirty="0" smtClean="0">
                <a:latin typeface="PT Astra Serif" pitchFamily="18" charset="-52"/>
              </a:rPr>
              <a:t>К. </a:t>
            </a:r>
            <a:r>
              <a:rPr lang="ru-RU" sz="1200" dirty="0" err="1" smtClean="0">
                <a:latin typeface="PT Astra Serif" pitchFamily="18" charset="-52"/>
              </a:rPr>
              <a:t>Мяготина</a:t>
            </a:r>
            <a:r>
              <a:rPr lang="ru-RU" sz="1200" dirty="0" smtClean="0">
                <a:latin typeface="PT Astra Serif" pitchFamily="18" charset="-52"/>
              </a:rPr>
              <a:t>, </a:t>
            </a:r>
            <a:r>
              <a:rPr lang="ru-RU" sz="1200" dirty="0" smtClean="0">
                <a:latin typeface="PT Astra Serif" pitchFamily="18" charset="-52"/>
              </a:rPr>
              <a:t>в районе здания </a:t>
            </a:r>
            <a:r>
              <a:rPr lang="ru-RU" sz="1200" dirty="0" smtClean="0">
                <a:latin typeface="PT Astra Serif" pitchFamily="18" charset="-52"/>
              </a:rPr>
              <a:t>№58 (в составе остановочного комплекса «Улица Зорге»)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</a:t>
            </a:r>
            <a:r>
              <a:rPr lang="ru-RU" sz="1200" dirty="0" smtClean="0">
                <a:latin typeface="PT Astra Serif" pitchFamily="18" charset="-52"/>
              </a:rPr>
              <a:t>31 </a:t>
            </a:r>
            <a:r>
              <a:rPr lang="ru-RU" sz="1200" dirty="0" smtClean="0">
                <a:latin typeface="PT Astra Serif" pitchFamily="18" charset="-52"/>
              </a:rPr>
              <a:t>кв. м, </a:t>
            </a:r>
            <a:r>
              <a:rPr lang="ru-RU" sz="1200" dirty="0" smtClean="0">
                <a:latin typeface="PT Astra Serif" pitchFamily="18" charset="-52"/>
              </a:rPr>
              <a:t>продовольственные товары 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204 600,0 </a:t>
            </a:r>
            <a:r>
              <a:rPr lang="ru-RU" sz="1200" dirty="0" smtClean="0">
                <a:latin typeface="PT Astra Serif" pitchFamily="18" charset="-52"/>
              </a:rPr>
              <a:t>рублей</a:t>
            </a:r>
            <a:r>
              <a:rPr lang="ru-RU" sz="1200" dirty="0" smtClean="0">
                <a:latin typeface="PT Astra Serif" pitchFamily="18" charset="-52"/>
              </a:rPr>
              <a:t>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</a:t>
            </a:r>
            <a:r>
              <a:rPr lang="ru-RU" sz="1200" dirty="0" smtClean="0">
                <a:latin typeface="PT Astra Serif" pitchFamily="18" charset="-52"/>
              </a:rPr>
              <a:t>не требуется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2 520 000,0 рублей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7 000,0 рублей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2 159 400,0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42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204 600,0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24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1 440 000,0 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151 200,0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200 000,0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приобретение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200  000,0 рублей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360 600,0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рентабельность: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16,7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</p:txBody>
      </p:sp>
      <p:pic>
        <p:nvPicPr>
          <p:cNvPr id="1126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 smtClean="0">
                <a:latin typeface="PT Astra Serif" pitchFamily="18" charset="-52"/>
              </a:rPr>
              <a:t>200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ПО УЛ.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К. МЯГОТИНА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4184" y="5094514"/>
            <a:ext cx="1970544" cy="9066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47684" y="2871787"/>
            <a:ext cx="266700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https://lh4.googleusercontent.com/as5X4zvds8vN2_LV7dwNHWj7CwCoYF8i_DgzdtySXiDAvY3nbor15E5XsaEc-s5YtBl_r5BHkqdY4JZUqRRPZKvbIW-t6hwE-9Q64RhNOpO7vYstb5cg1oIGFgc6OSe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 bwMode="auto">
          <a:xfrm>
            <a:off x="7832725" y="4592581"/>
            <a:ext cx="3271105" cy="191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4766" r="8016" b="15906"/>
          <a:stretch/>
        </p:blipFill>
        <p:spPr bwMode="auto">
          <a:xfrm>
            <a:off x="7832725" y="1695869"/>
            <a:ext cx="3403667" cy="26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366734" y="2860674"/>
            <a:ext cx="266700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69875" y="573088"/>
            <a:ext cx="7562850" cy="563231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</a:t>
            </a:r>
            <a:r>
              <a:rPr lang="ru-RU" sz="1200" dirty="0" err="1" smtClean="0">
                <a:latin typeface="PT Astra Serif" pitchFamily="18" charset="-52"/>
              </a:rPr>
              <a:t>Карбышева</a:t>
            </a:r>
            <a:r>
              <a:rPr lang="ru-RU" sz="1200" dirty="0">
                <a:latin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</a:rPr>
              <a:t>(в составе остановочного комплекса «Улица Монтажников», нечетная сторона)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</a:t>
            </a:r>
            <a:r>
              <a:rPr lang="ru-RU" sz="1200" dirty="0" smtClean="0">
                <a:latin typeface="PT Astra Serif" pitchFamily="18" charset="-52"/>
              </a:rPr>
              <a:t>31 </a:t>
            </a:r>
            <a:r>
              <a:rPr lang="ru-RU" sz="1200" dirty="0" smtClean="0">
                <a:latin typeface="PT Astra Serif" pitchFamily="18" charset="-52"/>
              </a:rPr>
              <a:t>кв. м, </a:t>
            </a:r>
            <a:r>
              <a:rPr lang="ru-RU" sz="1200" dirty="0" smtClean="0">
                <a:latin typeface="PT Astra Serif" pitchFamily="18" charset="-52"/>
              </a:rPr>
              <a:t>продовольственные товары 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171 120,0 </a:t>
            </a:r>
            <a:r>
              <a:rPr lang="ru-RU" sz="1200" dirty="0" smtClean="0">
                <a:latin typeface="PT Astra Serif" pitchFamily="18" charset="-52"/>
              </a:rPr>
              <a:t>рублей</a:t>
            </a:r>
            <a:r>
              <a:rPr lang="ru-RU" sz="1200" dirty="0" smtClean="0">
                <a:latin typeface="PT Astra Serif" pitchFamily="18" charset="-52"/>
              </a:rPr>
              <a:t>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</a:t>
            </a:r>
            <a:r>
              <a:rPr lang="ru-RU" sz="1200" dirty="0" smtClean="0">
                <a:latin typeface="PT Astra Serif" pitchFamily="18" charset="-52"/>
              </a:rPr>
              <a:t>не требуется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1 764 000,0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рублей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4 900,0 рублей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1 693 920,0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42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171 120,0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24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1 008 000,0 рубля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105 840,0 рублей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200 000,0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приобретение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200  000,0 рублей</a:t>
            </a:r>
          </a:p>
          <a:p>
            <a:pPr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70 080,0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рентабельность: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4,14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</p:txBody>
      </p:sp>
      <p:pic>
        <p:nvPicPr>
          <p:cNvPr id="1126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 smtClean="0">
                <a:latin typeface="PT Astra Serif" pitchFamily="18" charset="-52"/>
              </a:rPr>
              <a:t>200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ПО УЛ.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КАРБЫШЕВА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4184" y="5094514"/>
            <a:ext cx="1970544" cy="9066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47684" y="2871787"/>
            <a:ext cx="266700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366734" y="2860674"/>
            <a:ext cx="266700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https://lh5.googleusercontent.com/27aBqF55ZPIkDC-fyXWGu2EPsLThc57Ubfdjq2OrWUxscarjZGU73hhL2LZJWO7w1Nm3jreqmJiDagUA7jBy49B_6xZ_pX87trDr0_mMeGsk2fqssiTgoa-lDJCX3XJ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71" y="4602492"/>
            <a:ext cx="2841625" cy="211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27844" r="13019" b="24582"/>
          <a:stretch/>
        </p:blipFill>
        <p:spPr bwMode="auto">
          <a:xfrm>
            <a:off x="7862897" y="1778855"/>
            <a:ext cx="3274373" cy="251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352756" y="3009733"/>
            <a:ext cx="266700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583</Words>
  <Application>Microsoft Office PowerPoint</Application>
  <PresentationFormat>Произвольный</PresentationFormat>
  <Paragraphs>131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Гусева</dc:creator>
  <cp:lastModifiedBy>Маргарита Андреевна Палтанавичус</cp:lastModifiedBy>
  <cp:revision>263</cp:revision>
  <cp:lastPrinted>2021-03-04T07:59:51Z</cp:lastPrinted>
  <dcterms:created xsi:type="dcterms:W3CDTF">2020-06-18T11:52:49Z</dcterms:created>
  <dcterms:modified xsi:type="dcterms:W3CDTF">2021-05-13T09:04:23Z</dcterms:modified>
</cp:coreProperties>
</file>